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73" r:id="rId4"/>
    <p:sldId id="260" r:id="rId5"/>
    <p:sldId id="274" r:id="rId6"/>
    <p:sldId id="275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67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6DD55-2352-47B3-ADD6-BCDCE3341189}" type="datetimeFigureOut">
              <a:rPr lang="fr-FR" smtClean="0"/>
              <a:t>04/09/2025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9D6900-ABAB-4B9D-9636-CE43923866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594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833C-4F8A-44E7-8785-16F329FA2796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6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75156-6F5D-477A-A96A-BDC02CA7AEBF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4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C5390-BA81-4AC1-ACAE-172CD16812E6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93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AB488-D990-42B5-A48F-CCC540182660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18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5AB15-F150-4CDD-A357-E740E21CB68B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98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21599-499B-40A0-BA2B-BB5E87C412C3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58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B2C2-1329-473E-B169-A1EBCF94BC17}" type="datetime1">
              <a:rPr lang="en-US" smtClean="0"/>
              <a:t>9/4/2025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3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EEF78-056F-443A-93E3-D9B6043A12DA}" type="datetime1">
              <a:rPr lang="en-US" smtClean="0"/>
              <a:t>9/4/2025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44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BA20F-495E-45C6-93D2-1DDCDBA5200E}" type="datetime1">
              <a:rPr lang="en-US" smtClean="0"/>
              <a:t>9/4/2025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15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E9824-BFD1-4EFD-B4C8-9D998665671C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49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2DABF-D5E0-4CED-9585-1B76DBE8C87D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0B6B5698-410D-43C1-A112-6BB112E23008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46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éo 3" descr="Formules mathématiques et scientifiques">
            <a:extLst>
              <a:ext uri="{FF2B5EF4-FFF2-40B4-BE49-F238E27FC236}">
                <a16:creationId xmlns:a16="http://schemas.microsoft.com/office/drawing/2014/main" id="{BE15C1E2-F285-C453-4AC9-15FFD21F7B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59" r="-1" b="-1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71E64B-9F70-4956-A351-D707CAB0A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524" y="3205875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113A6F-9224-A12F-AB83-4081AECD12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3753532"/>
            <a:ext cx="5021182" cy="233377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800">
                <a:solidFill>
                  <a:srgbClr val="FFFFFF"/>
                </a:solidFill>
              </a:rPr>
              <a:t>R104- Fondamentaux des Systèmes Electroniques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C9C959E-38FF-FECB-F37A-F2798FF67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366" y="3753532"/>
            <a:ext cx="5040785" cy="2333778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M. J-Christophe BOISSE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19498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FD1BA4-3BB3-4E55-9216-2F958BB3B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98540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EEA0C36-9250-08D4-1BE0-6CFE5B8F0CF4}"/>
              </a:ext>
            </a:extLst>
          </p:cNvPr>
          <p:cNvSpPr txBox="1"/>
          <p:nvPr/>
        </p:nvSpPr>
        <p:spPr>
          <a:xfrm>
            <a:off x="2438400" y="2225204"/>
            <a:ext cx="8188960" cy="7694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sz="4400" b="1" dirty="0">
                <a:solidFill>
                  <a:srgbClr val="00B0F0"/>
                </a:solidFill>
              </a:rPr>
              <a:t>Chapitre 2- Régime Continu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C75916D-4673-9872-9AE7-71B81A8FF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20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3162E2-3904-D3A5-C4F3-CC1A60230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701091"/>
            <a:ext cx="11155680" cy="69799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Régime continu</a:t>
            </a:r>
          </a:p>
        </p:txBody>
      </p:sp>
      <p:pic>
        <p:nvPicPr>
          <p:cNvPr id="9" name="Image 8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2914CF41-5695-DA63-3AA9-38D3E7291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" y="153295"/>
            <a:ext cx="2149697" cy="91697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3194279-34DD-4DA1-FA4A-6630D4206823}"/>
              </a:ext>
            </a:extLst>
          </p:cNvPr>
          <p:cNvSpPr txBox="1"/>
          <p:nvPr/>
        </p:nvSpPr>
        <p:spPr>
          <a:xfrm>
            <a:off x="924560" y="1618061"/>
            <a:ext cx="1068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1- La source continue =&gt; qui ne varie pas dans le temps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630BC76-CD47-E48B-53D1-18889AD58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2</a:t>
            </a:fld>
            <a:endParaRPr lang="en-US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FB40D04-937D-C5E1-CBA5-1BE509B1B540}"/>
              </a:ext>
            </a:extLst>
          </p:cNvPr>
          <p:cNvGrpSpPr/>
          <p:nvPr/>
        </p:nvGrpSpPr>
        <p:grpSpPr>
          <a:xfrm>
            <a:off x="471137" y="2567517"/>
            <a:ext cx="5736623" cy="3406564"/>
            <a:chOff x="1124072" y="3063053"/>
            <a:chExt cx="6203682" cy="3589393"/>
          </a:xfrm>
        </p:grpSpPr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C203062A-8A73-60FC-2795-75647635503A}"/>
                </a:ext>
              </a:extLst>
            </p:cNvPr>
            <p:cNvCxnSpPr/>
            <p:nvPr/>
          </p:nvCxnSpPr>
          <p:spPr>
            <a:xfrm flipV="1">
              <a:off x="3377045" y="3231573"/>
              <a:ext cx="0" cy="3252354"/>
            </a:xfrm>
            <a:prstGeom prst="line">
              <a:avLst/>
            </a:prstGeom>
            <a:ln w="476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011FFF43-C9DA-71B8-4EC5-AAA900BF1642}"/>
                </a:ext>
              </a:extLst>
            </p:cNvPr>
            <p:cNvGrpSpPr/>
            <p:nvPr/>
          </p:nvGrpSpPr>
          <p:grpSpPr>
            <a:xfrm>
              <a:off x="1124072" y="3063053"/>
              <a:ext cx="6203682" cy="3589393"/>
              <a:chOff x="1157974" y="3054727"/>
              <a:chExt cx="6203682" cy="3589393"/>
            </a:xfrm>
          </p:grpSpPr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CB6B111-BE93-78B6-A07C-908991F227BF}"/>
                  </a:ext>
                </a:extLst>
              </p:cNvPr>
              <p:cNvSpPr txBox="1"/>
              <p:nvPr/>
            </p:nvSpPr>
            <p:spPr>
              <a:xfrm>
                <a:off x="3512128" y="5997789"/>
                <a:ext cx="2807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600" dirty="0"/>
                  <a:t>B</a:t>
                </a:r>
              </a:p>
            </p:txBody>
          </p: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4D28159F-B604-37AE-1BCC-1D6FAAFDDC96}"/>
                  </a:ext>
                </a:extLst>
              </p:cNvPr>
              <p:cNvGrpSpPr/>
              <p:nvPr/>
            </p:nvGrpSpPr>
            <p:grpSpPr>
              <a:xfrm>
                <a:off x="1157974" y="3054727"/>
                <a:ext cx="6203682" cy="3429200"/>
                <a:chOff x="1157974" y="3054727"/>
                <a:chExt cx="6203682" cy="3429200"/>
              </a:xfrm>
            </p:grpSpPr>
            <p:pic>
              <p:nvPicPr>
                <p:cNvPr id="17" name="Image 16">
                  <a:extLst>
                    <a:ext uri="{FF2B5EF4-FFF2-40B4-BE49-F238E27FC236}">
                      <a16:creationId xmlns:a16="http://schemas.microsoft.com/office/drawing/2014/main" id="{9BC33672-8F2A-FAFE-0DAA-BF27D63F9C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7974" y="3856923"/>
                  <a:ext cx="4214596" cy="1440886"/>
                </a:xfrm>
                <a:prstGeom prst="rect">
                  <a:avLst/>
                </a:prstGeom>
              </p:spPr>
            </p:pic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BF433BE8-3BDD-3B90-6014-7D82B22C6280}"/>
                    </a:ext>
                  </a:extLst>
                </p:cNvPr>
                <p:cNvSpPr txBox="1"/>
                <p:nvPr/>
              </p:nvSpPr>
              <p:spPr>
                <a:xfrm>
                  <a:off x="3512128" y="3054727"/>
                  <a:ext cx="45717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3600" dirty="0"/>
                    <a:t>A</a:t>
                  </a:r>
                </a:p>
              </p:txBody>
            </p:sp>
            <p:cxnSp>
              <p:nvCxnSpPr>
                <p:cNvPr id="19" name="Connecteur droit avec flèche 18">
                  <a:extLst>
                    <a:ext uri="{FF2B5EF4-FFF2-40B4-BE49-F238E27FC236}">
                      <a16:creationId xmlns:a16="http://schemas.microsoft.com/office/drawing/2014/main" id="{84648DA1-B4A6-7FDD-0154-67F21155304C}"/>
                    </a:ext>
                  </a:extLst>
                </p:cNvPr>
                <p:cNvCxnSpPr/>
                <p:nvPr/>
              </p:nvCxnSpPr>
              <p:spPr>
                <a:xfrm flipV="1">
                  <a:off x="5559136" y="3304309"/>
                  <a:ext cx="0" cy="3179618"/>
                </a:xfrm>
                <a:prstGeom prst="straightConnector1">
                  <a:avLst/>
                </a:prstGeom>
                <a:ln w="635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0" name="ZoneTexte 19">
                      <a:extLst>
                        <a:ext uri="{FF2B5EF4-FFF2-40B4-BE49-F238E27FC236}">
                          <a16:creationId xmlns:a16="http://schemas.microsoft.com/office/drawing/2014/main" id="{820C2D80-0152-4550-E20F-16180AFA6A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96117" y="4577366"/>
                      <a:ext cx="1765539" cy="80021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fr-F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sub>
                          </m:sSub>
                          <m:r>
                            <a:rPr lang="fr-F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a14:m>
                      <a:r>
                        <a:rPr lang="fr-FR" sz="2800" b="1" dirty="0">
                          <a:solidFill>
                            <a:srgbClr val="FF0000"/>
                          </a:solidFill>
                        </a:rPr>
                        <a:t>+E</a:t>
                      </a:r>
                    </a:p>
                    <a:p>
                      <a:endParaRPr lang="fr-FR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0" name="ZoneTexte 19">
                      <a:extLst>
                        <a:ext uri="{FF2B5EF4-FFF2-40B4-BE49-F238E27FC236}">
                          <a16:creationId xmlns:a16="http://schemas.microsoft.com/office/drawing/2014/main" id="{820C2D80-0152-4550-E20F-16180AFA6AE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96117" y="4577366"/>
                      <a:ext cx="1765539" cy="80021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8000" r="-449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0AF7A29F-A14A-11DA-07EE-CF20DAD7E2AB}"/>
              </a:ext>
            </a:extLst>
          </p:cNvPr>
          <p:cNvCxnSpPr/>
          <p:nvPr/>
        </p:nvCxnSpPr>
        <p:spPr>
          <a:xfrm>
            <a:off x="7995920" y="2567517"/>
            <a:ext cx="85546" cy="3518323"/>
          </a:xfrm>
          <a:prstGeom prst="line">
            <a:avLst/>
          </a:prstGeom>
          <a:ln w="444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Image 23">
            <a:extLst>
              <a:ext uri="{FF2B5EF4-FFF2-40B4-BE49-F238E27FC236}">
                <a16:creationId xmlns:a16="http://schemas.microsoft.com/office/drawing/2014/main" id="{6CD084B0-361D-6C04-CF28-AF3AE52FF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35" y="3385030"/>
            <a:ext cx="1312263" cy="1856373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17871614-2A73-5A52-83EA-52BDE9BCB96A}"/>
              </a:ext>
            </a:extLst>
          </p:cNvPr>
          <p:cNvSpPr txBox="1"/>
          <p:nvPr/>
        </p:nvSpPr>
        <p:spPr>
          <a:xfrm>
            <a:off x="8923026" y="3946948"/>
            <a:ext cx="163261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2800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DF84712F-0AE1-ABA9-9F38-CAAD029AB874}"/>
                  </a:ext>
                </a:extLst>
              </p:cNvPr>
              <p:cNvSpPr txBox="1"/>
              <p:nvPr/>
            </p:nvSpPr>
            <p:spPr>
              <a:xfrm>
                <a:off x="8322557" y="3913106"/>
                <a:ext cx="1632616" cy="98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000" b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fr-F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fr-FR" sz="2800" b="1" dirty="0">
                  <a:solidFill>
                    <a:srgbClr val="FF0000"/>
                  </a:solidFill>
                </a:endParaRPr>
              </a:p>
              <a:p>
                <a:endParaRPr lang="fr-FR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DF84712F-0AE1-ABA9-9F38-CAAD029AB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557" y="3913106"/>
                <a:ext cx="1632616" cy="9848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A8EACF3A-302C-0CB5-52E4-35BC54154AAE}"/>
              </a:ext>
            </a:extLst>
          </p:cNvPr>
          <p:cNvCxnSpPr/>
          <p:nvPr/>
        </p:nvCxnSpPr>
        <p:spPr>
          <a:xfrm flipV="1">
            <a:off x="7995920" y="2804386"/>
            <a:ext cx="0" cy="376541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52305335-0C27-9340-6CEC-6DCEC319AE45}"/>
                  </a:ext>
                </a:extLst>
              </p:cNvPr>
              <p:cNvSpPr txBox="1"/>
              <p:nvPr/>
            </p:nvSpPr>
            <p:spPr>
              <a:xfrm>
                <a:off x="8249356" y="2678241"/>
                <a:ext cx="1632616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fr-FR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fr-FR" sz="2800" b="1" dirty="0">
                  <a:solidFill>
                    <a:srgbClr val="FF0000"/>
                  </a:solidFill>
                </a:endParaRPr>
              </a:p>
              <a:p>
                <a:endParaRPr lang="fr-FR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52305335-0C27-9340-6CEC-6DCEC319A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356" y="2678241"/>
                <a:ext cx="1632616" cy="8617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909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51981-06F5-4EDA-D035-13FE5F2FD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402092-F393-E35C-20AC-C5D6D6D98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701091"/>
            <a:ext cx="11155680" cy="69799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Régime continu</a:t>
            </a:r>
          </a:p>
        </p:txBody>
      </p:sp>
      <p:pic>
        <p:nvPicPr>
          <p:cNvPr id="9" name="Image 8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CA0D30FC-F77D-2C13-823F-DA18BC230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" y="153295"/>
            <a:ext cx="2149697" cy="91697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C1EB223-929F-3849-36CF-9554FA695403}"/>
              </a:ext>
            </a:extLst>
          </p:cNvPr>
          <p:cNvSpPr txBox="1"/>
          <p:nvPr/>
        </p:nvSpPr>
        <p:spPr>
          <a:xfrm>
            <a:off x="924560" y="1618061"/>
            <a:ext cx="1068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1- La source continue =&gt; qui ne varie pas dans le temps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353EB03-FA21-8BE8-85C8-DA16E8A4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3</a:t>
            </a:fld>
            <a:endParaRPr lang="en-US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B1CEDEF-85FC-B3CF-4312-A994E55969CC}"/>
              </a:ext>
            </a:extLst>
          </p:cNvPr>
          <p:cNvSpPr txBox="1"/>
          <p:nvPr/>
        </p:nvSpPr>
        <p:spPr>
          <a:xfrm>
            <a:off x="8923026" y="3946948"/>
            <a:ext cx="163261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2800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4B0F643-E4FB-D5EB-CC7C-96DEBA60AA70}"/>
              </a:ext>
            </a:extLst>
          </p:cNvPr>
          <p:cNvSpPr txBox="1"/>
          <p:nvPr/>
        </p:nvSpPr>
        <p:spPr>
          <a:xfrm>
            <a:off x="1118796" y="2624393"/>
            <a:ext cx="108798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¤ Plus de bobines, ni de condensateurs, que des résistances</a:t>
            </a:r>
          </a:p>
          <a:p>
            <a:endParaRPr lang="fr-FR" sz="3200" dirty="0"/>
          </a:p>
          <a:p>
            <a:r>
              <a:rPr lang="fr-FR" sz="3200" dirty="0"/>
              <a:t>¤ Toutes les grandeurs sont notées en majuscule …..U, I</a:t>
            </a:r>
          </a:p>
        </p:txBody>
      </p:sp>
    </p:spTree>
    <p:extLst>
      <p:ext uri="{BB962C8B-B14F-4D97-AF65-F5344CB8AC3E}">
        <p14:creationId xmlns:p14="http://schemas.microsoft.com/office/powerpoint/2010/main" val="3491926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01CF0-2160-4CAE-43F3-B98B66F4F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770983-D3E9-7EB2-0560-EEC28BB4F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701091"/>
            <a:ext cx="11155680" cy="69799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Régime Continu</a:t>
            </a:r>
          </a:p>
        </p:txBody>
      </p:sp>
      <p:pic>
        <p:nvPicPr>
          <p:cNvPr id="9" name="Image 8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01C077CF-6ADC-F7C9-25B7-B99A55C91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" y="153295"/>
            <a:ext cx="2149697" cy="91697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75E0EFE-40A6-0194-0AA7-96B082F87C92}"/>
              </a:ext>
            </a:extLst>
          </p:cNvPr>
          <p:cNvSpPr txBox="1"/>
          <p:nvPr/>
        </p:nvSpPr>
        <p:spPr>
          <a:xfrm>
            <a:off x="914400" y="1618061"/>
            <a:ext cx="6264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2- Résistance en régime continu</a:t>
            </a:r>
          </a:p>
        </p:txBody>
      </p: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4C17F2FD-65FA-FAF9-A875-55FE0D066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4</a:t>
            </a:fld>
            <a:endParaRPr lang="en-US"/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D9AA96E6-918B-B7E4-E867-8B20B4E77845}"/>
              </a:ext>
            </a:extLst>
          </p:cNvPr>
          <p:cNvGrpSpPr/>
          <p:nvPr/>
        </p:nvGrpSpPr>
        <p:grpSpPr>
          <a:xfrm>
            <a:off x="1328444" y="3184846"/>
            <a:ext cx="3340047" cy="2006198"/>
            <a:chOff x="2425727" y="2421814"/>
            <a:chExt cx="3340047" cy="2006198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91845265-2489-3153-E9B7-CDC4BAA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7564" y="2421814"/>
              <a:ext cx="2703236" cy="1122529"/>
            </a:xfrm>
            <a:prstGeom prst="rect">
              <a:avLst/>
            </a:prstGeom>
          </p:spPr>
        </p:pic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28E9B0E4-E197-B0B5-9EF2-F153A06FCA89}"/>
                </a:ext>
              </a:extLst>
            </p:cNvPr>
            <p:cNvCxnSpPr/>
            <p:nvPr/>
          </p:nvCxnSpPr>
          <p:spPr>
            <a:xfrm flipH="1">
              <a:off x="2784449" y="3743662"/>
              <a:ext cx="2710927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5B8981A-D58C-2694-256D-B4DD99EDA72F}"/>
                </a:ext>
              </a:extLst>
            </p:cNvPr>
            <p:cNvSpPr txBox="1"/>
            <p:nvPr/>
          </p:nvSpPr>
          <p:spPr>
            <a:xfrm>
              <a:off x="2425727" y="3182252"/>
              <a:ext cx="396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/>
                <a:t>A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9ADCAD9-5F6B-9966-DFBA-6F0F00980F21}"/>
                </a:ext>
              </a:extLst>
            </p:cNvPr>
            <p:cNvSpPr txBox="1"/>
            <p:nvPr/>
          </p:nvSpPr>
          <p:spPr>
            <a:xfrm>
              <a:off x="5318127" y="3139878"/>
              <a:ext cx="447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/>
                <a:t>B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58601343-963E-05AA-2F26-16446585FEB2}"/>
                    </a:ext>
                  </a:extLst>
                </p:cNvPr>
                <p:cNvSpPr txBox="1"/>
                <p:nvPr/>
              </p:nvSpPr>
              <p:spPr>
                <a:xfrm>
                  <a:off x="2629433" y="3904792"/>
                  <a:ext cx="27392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800" b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𝐔</m:t>
                            </m:r>
                          </m:e>
                          <m:sub>
                            <m:r>
                              <a:rPr lang="fr-FR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𝐀𝐁</m:t>
                            </m:r>
                          </m:sub>
                        </m:sSub>
                        <m:r>
                          <a:rPr lang="fr-FR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𝐑𝐈</m:t>
                        </m:r>
                      </m:oMath>
                    </m:oMathPara>
                  </a14:m>
                  <a:endParaRPr lang="fr-FR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58601343-963E-05AA-2F26-16446585FE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9433" y="3904792"/>
                  <a:ext cx="2739228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5624336E-BC6D-F059-4EA0-B1CDC1867127}"/>
                </a:ext>
              </a:extLst>
            </p:cNvPr>
            <p:cNvCxnSpPr/>
            <p:nvPr/>
          </p:nvCxnSpPr>
          <p:spPr>
            <a:xfrm>
              <a:off x="2947595" y="3310866"/>
              <a:ext cx="430306" cy="0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ZoneTexte 26">
                  <a:extLst>
                    <a:ext uri="{FF2B5EF4-FFF2-40B4-BE49-F238E27FC236}">
                      <a16:creationId xmlns:a16="http://schemas.microsoft.com/office/drawing/2014/main" id="{F1FA55E6-004A-4E70-85A4-DED473F1752B}"/>
                    </a:ext>
                  </a:extLst>
                </p:cNvPr>
                <p:cNvSpPr txBox="1"/>
                <p:nvPr/>
              </p:nvSpPr>
              <p:spPr>
                <a:xfrm>
                  <a:off x="2838715" y="2665975"/>
                  <a:ext cx="74814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𝐈</m:t>
                        </m:r>
                      </m:oMath>
                    </m:oMathPara>
                  </a14:m>
                  <a:endParaRPr lang="fr-FR" sz="3200" dirty="0"/>
                </a:p>
              </p:txBody>
            </p:sp>
          </mc:Choice>
          <mc:Fallback>
            <p:sp>
              <p:nvSpPr>
                <p:cNvPr id="27" name="ZoneTexte 26">
                  <a:extLst>
                    <a:ext uri="{FF2B5EF4-FFF2-40B4-BE49-F238E27FC236}">
                      <a16:creationId xmlns:a16="http://schemas.microsoft.com/office/drawing/2014/main" id="{F1FA55E6-004A-4E70-85A4-DED473F175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8715" y="2665975"/>
                  <a:ext cx="748146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D02F8A43-3DE9-A0B4-5AAC-4634B8BF8F7C}"/>
              </a:ext>
            </a:extLst>
          </p:cNvPr>
          <p:cNvSpPr txBox="1"/>
          <p:nvPr/>
        </p:nvSpPr>
        <p:spPr>
          <a:xfrm>
            <a:off x="5588750" y="2683919"/>
            <a:ext cx="490159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La </a:t>
            </a:r>
            <a:r>
              <a:rPr lang="fr-FR" sz="2800" b="1" dirty="0">
                <a:solidFill>
                  <a:srgbClr val="FF0000"/>
                </a:solidFill>
              </a:rPr>
              <a:t>puissance</a:t>
            </a:r>
            <a:r>
              <a:rPr lang="fr-FR" sz="2800" dirty="0"/>
              <a:t> consommée est</a:t>
            </a:r>
          </a:p>
          <a:p>
            <a:endParaRPr lang="fr-FR" sz="2800" dirty="0"/>
          </a:p>
          <a:p>
            <a:r>
              <a:rPr lang="fr-FR" dirty="0"/>
              <a:t>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96D5F830-F913-7F82-3EC0-7D9C0A0E8332}"/>
                  </a:ext>
                </a:extLst>
              </p:cNvPr>
              <p:cNvSpPr txBox="1"/>
              <p:nvPr/>
            </p:nvSpPr>
            <p:spPr>
              <a:xfrm>
                <a:off x="5346074" y="3544343"/>
                <a:ext cx="5144274" cy="11032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fr-FR" sz="32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𝑨𝑩</m:t>
                          </m:r>
                        </m:sub>
                      </m:sSub>
                      <m:r>
                        <a:rPr lang="fr-FR" sz="32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32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𝐈</m:t>
                      </m:r>
                      <m:r>
                        <a:rPr lang="fr-FR" sz="32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𝑨𝑩</m:t>
                              </m:r>
                            </m:sub>
                            <m:sup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num>
                        <m:den>
                          <m: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den>
                      </m:f>
                      <m:r>
                        <a:rPr lang="fr-FR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sSup>
                        <m:sSupPr>
                          <m:ctrlP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p>
                          <m: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fr-FR" sz="2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96D5F830-F913-7F82-3EC0-7D9C0A0E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074" y="3544343"/>
                <a:ext cx="5144274" cy="11032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ZoneTexte 30">
            <a:extLst>
              <a:ext uri="{FF2B5EF4-FFF2-40B4-BE49-F238E27FC236}">
                <a16:creationId xmlns:a16="http://schemas.microsoft.com/office/drawing/2014/main" id="{FB95156A-E388-B201-30D2-25C5AA355A75}"/>
              </a:ext>
            </a:extLst>
          </p:cNvPr>
          <p:cNvSpPr txBox="1"/>
          <p:nvPr/>
        </p:nvSpPr>
        <p:spPr>
          <a:xfrm>
            <a:off x="5588750" y="5199861"/>
            <a:ext cx="506978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L’unité de puissance est le Watt</a:t>
            </a:r>
          </a:p>
          <a:p>
            <a:r>
              <a:rPr lang="fr-F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64604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CFC06-9F00-7979-9AAE-6C51D30C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2033C5-5FD5-1E88-CE9B-9C369E963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701091"/>
            <a:ext cx="11155680" cy="69799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Régime Continu</a:t>
            </a:r>
          </a:p>
        </p:txBody>
      </p:sp>
      <p:pic>
        <p:nvPicPr>
          <p:cNvPr id="9" name="Image 8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64186494-4E55-B6A4-8114-66CA8BB59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" y="153295"/>
            <a:ext cx="2149697" cy="91697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C160798-C3AA-E7CE-8102-E143906CD647}"/>
              </a:ext>
            </a:extLst>
          </p:cNvPr>
          <p:cNvSpPr txBox="1"/>
          <p:nvPr/>
        </p:nvSpPr>
        <p:spPr>
          <a:xfrm>
            <a:off x="914400" y="1618061"/>
            <a:ext cx="4300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3- Diviseur de tension</a:t>
            </a:r>
          </a:p>
        </p:txBody>
      </p: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B21084AC-0E99-1F9D-42E6-E21B34BD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9F6858F9-A921-4E85-DA05-E1A130E7C946}"/>
                  </a:ext>
                </a:extLst>
              </p:cNvPr>
              <p:cNvSpPr txBox="1"/>
              <p:nvPr/>
            </p:nvSpPr>
            <p:spPr>
              <a:xfrm>
                <a:off x="5762513" y="2941628"/>
                <a:ext cx="5144274" cy="1094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sz="32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fr-FR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fr-FR" sz="2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9F6858F9-A921-4E85-DA05-E1A130E7C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513" y="2941628"/>
                <a:ext cx="5144274" cy="1094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6EC890B1-D197-69E8-64C2-B0C41E6B70FD}"/>
              </a:ext>
            </a:extLst>
          </p:cNvPr>
          <p:cNvCxnSpPr/>
          <p:nvPr/>
        </p:nvCxnSpPr>
        <p:spPr>
          <a:xfrm>
            <a:off x="3406588" y="2635624"/>
            <a:ext cx="0" cy="37834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5F539D8C-3258-6287-D5ED-AAD2CF240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866" y="4706264"/>
            <a:ext cx="190476" cy="102857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F485614-6D7F-D063-5A73-0B5D7C5D5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866" y="3194412"/>
            <a:ext cx="190476" cy="10285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F3FAA601-2AFE-9C49-F071-5EAD308E29AC}"/>
                  </a:ext>
                </a:extLst>
              </p:cNvPr>
              <p:cNvSpPr txBox="1"/>
              <p:nvPr/>
            </p:nvSpPr>
            <p:spPr>
              <a:xfrm>
                <a:off x="2486658" y="3447087"/>
                <a:ext cx="5887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F3FAA601-2AFE-9C49-F071-5EAD308E2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658" y="3447087"/>
                <a:ext cx="58871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E25597E-42C3-1DCD-6E5B-94F8D037B06E}"/>
                  </a:ext>
                </a:extLst>
              </p:cNvPr>
              <p:cNvSpPr txBox="1"/>
              <p:nvPr/>
            </p:nvSpPr>
            <p:spPr>
              <a:xfrm>
                <a:off x="2474566" y="4868889"/>
                <a:ext cx="5887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E25597E-42C3-1DCD-6E5B-94F8D037B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566" y="4868889"/>
                <a:ext cx="58871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241CCAC2-66E3-B2E9-4282-C65D7DB41BB3}"/>
              </a:ext>
            </a:extLst>
          </p:cNvPr>
          <p:cNvCxnSpPr/>
          <p:nvPr/>
        </p:nvCxnSpPr>
        <p:spPr>
          <a:xfrm flipV="1">
            <a:off x="4109421" y="4706264"/>
            <a:ext cx="0" cy="1712824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014B86F4-67DA-7835-05EB-118D62696E1D}"/>
              </a:ext>
            </a:extLst>
          </p:cNvPr>
          <p:cNvCxnSpPr/>
          <p:nvPr/>
        </p:nvCxnSpPr>
        <p:spPr>
          <a:xfrm flipV="1">
            <a:off x="4111213" y="2793193"/>
            <a:ext cx="0" cy="1712824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94FC65D3-8D0B-11DD-69E2-AD2678B37B6A}"/>
                  </a:ext>
                </a:extLst>
              </p:cNvPr>
              <p:cNvSpPr txBox="1"/>
              <p:nvPr/>
            </p:nvSpPr>
            <p:spPr>
              <a:xfrm>
                <a:off x="4348150" y="3404055"/>
                <a:ext cx="5887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fr-F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94FC65D3-8D0B-11DD-69E2-AD2678B37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150" y="3404055"/>
                <a:ext cx="58871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CCE6D19-D6E3-20EA-2CE6-5488D58741F4}"/>
                  </a:ext>
                </a:extLst>
              </p:cNvPr>
              <p:cNvSpPr txBox="1"/>
              <p:nvPr/>
            </p:nvSpPr>
            <p:spPr>
              <a:xfrm>
                <a:off x="4276432" y="4952948"/>
                <a:ext cx="5887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fr-F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CCE6D19-D6E3-20EA-2CE6-5488D5874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432" y="4952948"/>
                <a:ext cx="58871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FE3165BD-34F1-A86D-F842-62D0A631F580}"/>
              </a:ext>
            </a:extLst>
          </p:cNvPr>
          <p:cNvCxnSpPr/>
          <p:nvPr/>
        </p:nvCxnSpPr>
        <p:spPr>
          <a:xfrm flipH="1">
            <a:off x="1764254" y="2635624"/>
            <a:ext cx="1663850" cy="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17754FED-919E-B001-47AA-22E0D030360A}"/>
              </a:ext>
            </a:extLst>
          </p:cNvPr>
          <p:cNvCxnSpPr/>
          <p:nvPr/>
        </p:nvCxnSpPr>
        <p:spPr>
          <a:xfrm flipH="1">
            <a:off x="1764254" y="6419088"/>
            <a:ext cx="1663850" cy="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94149EAA-E609-F304-01A4-137F68140056}"/>
              </a:ext>
            </a:extLst>
          </p:cNvPr>
          <p:cNvCxnSpPr>
            <a:cxnSpLocks/>
          </p:cNvCxnSpPr>
          <p:nvPr/>
        </p:nvCxnSpPr>
        <p:spPr>
          <a:xfrm flipV="1">
            <a:off x="1595717" y="2941628"/>
            <a:ext cx="0" cy="3277213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2229DEEB-3B97-4AE0-7CF9-EDD6AADB21A3}"/>
                  </a:ext>
                </a:extLst>
              </p:cNvPr>
              <p:cNvSpPr txBox="1"/>
              <p:nvPr/>
            </p:nvSpPr>
            <p:spPr>
              <a:xfrm>
                <a:off x="770068" y="4032516"/>
                <a:ext cx="5887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2229DEEB-3B97-4AE0-7CF9-EDD6AADB2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68" y="4032516"/>
                <a:ext cx="58871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D1C58DEB-1F41-5F78-58E5-02E02CB15A5C}"/>
                  </a:ext>
                </a:extLst>
              </p:cNvPr>
              <p:cNvSpPr txBox="1"/>
              <p:nvPr/>
            </p:nvSpPr>
            <p:spPr>
              <a:xfrm>
                <a:off x="5762513" y="4580234"/>
                <a:ext cx="5144274" cy="1094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sz="32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fr-FR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fr-FR" sz="2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D1C58DEB-1F41-5F78-58E5-02E02CB15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513" y="4580234"/>
                <a:ext cx="5144274" cy="10948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5156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1320B-A130-E10B-4BD2-E5F4F352F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947FAC-8F03-4DCE-8C67-7295DDFD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701091"/>
            <a:ext cx="11155680" cy="69799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Régime Continu</a:t>
            </a:r>
          </a:p>
        </p:txBody>
      </p:sp>
      <p:pic>
        <p:nvPicPr>
          <p:cNvPr id="9" name="Image 8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81DF8AF0-E941-FCAC-E365-CE2362F23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" y="153295"/>
            <a:ext cx="2149697" cy="91697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B2CFC6B-746C-85CD-7DC6-D4682E7A01C8}"/>
              </a:ext>
            </a:extLst>
          </p:cNvPr>
          <p:cNvSpPr txBox="1"/>
          <p:nvPr/>
        </p:nvSpPr>
        <p:spPr>
          <a:xfrm>
            <a:off x="914400" y="1618061"/>
            <a:ext cx="4344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4- Diviseur de courant</a:t>
            </a:r>
          </a:p>
        </p:txBody>
      </p: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1C56805F-7060-2E77-CA22-D79998DA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3E9D844C-B050-B011-A43E-1E05F342E66E}"/>
                  </a:ext>
                </a:extLst>
              </p:cNvPr>
              <p:cNvSpPr txBox="1"/>
              <p:nvPr/>
            </p:nvSpPr>
            <p:spPr>
              <a:xfrm>
                <a:off x="5784029" y="2877080"/>
                <a:ext cx="5144274" cy="1094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fr-FR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fr-FR" sz="2000" b="1" i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3E9D844C-B050-B011-A43E-1E05F342E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029" y="2877080"/>
                <a:ext cx="5144274" cy="1094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A81721AB-739E-FFDB-FE00-BC8CF2787E17}"/>
                  </a:ext>
                </a:extLst>
              </p:cNvPr>
              <p:cNvSpPr txBox="1"/>
              <p:nvPr/>
            </p:nvSpPr>
            <p:spPr>
              <a:xfrm>
                <a:off x="5816303" y="4516447"/>
                <a:ext cx="5144274" cy="1094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fr-FR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fr-FR" sz="2000" b="1" i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A81721AB-739E-FFDB-FE00-BC8CF2787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303" y="4516447"/>
                <a:ext cx="5144274" cy="10948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e 9">
            <a:extLst>
              <a:ext uri="{FF2B5EF4-FFF2-40B4-BE49-F238E27FC236}">
                <a16:creationId xmlns:a16="http://schemas.microsoft.com/office/drawing/2014/main" id="{F1CE3A80-C61B-9535-5228-FC2023167B01}"/>
              </a:ext>
            </a:extLst>
          </p:cNvPr>
          <p:cNvGrpSpPr/>
          <p:nvPr/>
        </p:nvGrpSpPr>
        <p:grpSpPr>
          <a:xfrm>
            <a:off x="914400" y="2342020"/>
            <a:ext cx="5943122" cy="3494434"/>
            <a:chOff x="914400" y="2180652"/>
            <a:chExt cx="5943122" cy="3494434"/>
          </a:xfrm>
        </p:grpSpPr>
        <p:pic>
          <p:nvPicPr>
            <p:cNvPr id="5" name="Image 4" descr="Une image contenant noir, fenêtre, obscurité, Symétrie&#10;&#10;Le contenu généré par l’IA peut être incorrect.">
              <a:extLst>
                <a:ext uri="{FF2B5EF4-FFF2-40B4-BE49-F238E27FC236}">
                  <a16:creationId xmlns:a16="http://schemas.microsoft.com/office/drawing/2014/main" id="{E0DC0A5E-24FC-609D-649A-83E79BA6A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2746590"/>
              <a:ext cx="5943122" cy="2928496"/>
            </a:xfrm>
            <a:prstGeom prst="rect">
              <a:avLst/>
            </a:prstGeom>
          </p:spPr>
        </p:pic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B56EA42F-8FB9-126A-F8A4-2440ABE54FAA}"/>
                </a:ext>
              </a:extLst>
            </p:cNvPr>
            <p:cNvCxnSpPr/>
            <p:nvPr/>
          </p:nvCxnSpPr>
          <p:spPr>
            <a:xfrm>
              <a:off x="1659467" y="2791746"/>
              <a:ext cx="656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AAA95767-F925-70F3-DB03-4378CEB317CF}"/>
                </a:ext>
              </a:extLst>
            </p:cNvPr>
            <p:cNvSpPr txBox="1"/>
            <p:nvPr/>
          </p:nvSpPr>
          <p:spPr>
            <a:xfrm>
              <a:off x="1831591" y="2180652"/>
              <a:ext cx="6564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/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486384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148</Words>
  <Application>Microsoft Office PowerPoint</Application>
  <PresentationFormat>Grand écran</PresentationFormat>
  <Paragraphs>47</Paragraphs>
  <Slides>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Aptos</vt:lpstr>
      <vt:lpstr>Arial</vt:lpstr>
      <vt:lpstr>Bierstadt</vt:lpstr>
      <vt:lpstr>Cambria Math</vt:lpstr>
      <vt:lpstr>GestaltVTI</vt:lpstr>
      <vt:lpstr>R104- Fondamentaux des Systèmes Electroniques</vt:lpstr>
      <vt:lpstr>Régime continu</vt:lpstr>
      <vt:lpstr>Régime continu</vt:lpstr>
      <vt:lpstr>Régime Continu</vt:lpstr>
      <vt:lpstr>Régime Continu</vt:lpstr>
      <vt:lpstr>Régime Continu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Jean-Christophe Boisse</dc:creator>
  <cp:lastModifiedBy>Jean-Christophe Boisse</cp:lastModifiedBy>
  <cp:revision>45</cp:revision>
  <dcterms:created xsi:type="dcterms:W3CDTF">2025-09-03T19:16:38Z</dcterms:created>
  <dcterms:modified xsi:type="dcterms:W3CDTF">2025-09-04T20:39:29Z</dcterms:modified>
</cp:coreProperties>
</file>